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c37d61b6_0_5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bac37d61b6_0_5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ac37d627e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bac37d627e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ac37d627e_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bac37d627e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ac37d627e_3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ac37d627e_3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ac37d627e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ac37d627e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ac37d627e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ac37d627e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ac37d627e_3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bac37d627e_3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ac37d627e_3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bac37d627e_3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ac37d61b6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bac37d61b6_0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ac37d61b6_0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bac37d61b6_0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ac37d61b6_0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bac37d61b6_0_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particular, by running each device driver and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as a separate user process, a bug in one of these can crash that component,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cannot crash the entire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as little as possible in the kernel (kernel mode)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 in the kernel can bring down the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bac37d61b6_0_3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ac37d61b6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bac37d61b6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ac37d61b6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bac37d61b6_0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ac37d61b6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bac37d61b6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ac37d61b6_0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bac37d61b6_0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ac37d61b6_0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Plane Development Kit and Storage Performance Development Kit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DPDK:The Data Plane Development Kit is an Open source software project managed by the Linux Foundation. It provides a set of data plane libraries and network interface controller polling-mode drivers for offloading TCP packet processing from the operating system kernel to processes running in user space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gbac37d61b6_0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ac37d61b6_0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bac37d61b6_0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ac37d61b6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bac37d61b6_0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ac37d61b6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bac37d61b6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ac37d61b6_0_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bac37d61b6_0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af6f46121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af6f46121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baf6f46121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ac37d61b6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bac37d61b6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the main syscalls (API of the OS)</a:t>
            </a:r>
            <a:endParaRPr/>
          </a:p>
        </p:txBody>
      </p:sp>
      <p:sp>
        <p:nvSpPr>
          <p:cNvPr id="148" name="Google Shape;148;gbac37d61b6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ac37d61b6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bac37d61b6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address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address space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Discuss the main syscalls (API of the 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bac37d61b6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ac37d61b6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bac37d61b6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Discuss the main syscalls (API of the 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bac37d61b6_0_2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ac37d61b6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bac37d61b6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ac37d627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ac37d627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ac37d627e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ac37d627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ac37d627e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bac37d627e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" sz="4700"/>
              <a:t>CS492 - Operating Systems</a:t>
            </a:r>
            <a:br>
              <a:rPr lang="en" sz="4700"/>
            </a:br>
            <a:r>
              <a:rPr b="1" lang="en" sz="4700"/>
              <a:t>OS Concepts and Structure</a:t>
            </a:r>
            <a:endParaRPr sz="5300"/>
          </a:p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Georgios Portokalidis &amp; Jun Xu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Reading: Zybook Ch 1.3, MOS Ch 1.5-1.7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Slides credit: Antonio Barbalace, Herbert Bos, Cristiano Giuffrida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System Calls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0" y="1391150"/>
            <a:ext cx="4536498" cy="25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975" y="1678941"/>
            <a:ext cx="3980351" cy="178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“Hello World”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75" y="1313170"/>
            <a:ext cx="714131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“Hello World” </a:t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How exactly is “Hello World” printed on the console?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printf(char *str, ...);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int write(int fd, char *buf, size_t len);</a:t>
            </a:r>
            <a:endParaRPr/>
          </a:p>
        </p:txBody>
      </p:sp>
      <p:cxnSp>
        <p:nvCxnSpPr>
          <p:cNvPr id="211" name="Google Shape;211;p37"/>
          <p:cNvCxnSpPr/>
          <p:nvPr/>
        </p:nvCxnSpPr>
        <p:spPr>
          <a:xfrm>
            <a:off x="2377625" y="2529575"/>
            <a:ext cx="9000" cy="51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Everything is a File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" y="1777725"/>
            <a:ext cx="8634498" cy="23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“Hello World”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25" y="1369222"/>
            <a:ext cx="6617998" cy="34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“Hello World” 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How exactly is “Hello World” printed on the console?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printf(char *str, ...);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int write(int fd, char *buf, size_t len);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 syscall(int number, …);</a:t>
            </a:r>
            <a:endParaRPr/>
          </a:p>
        </p:txBody>
      </p:sp>
      <p:cxnSp>
        <p:nvCxnSpPr>
          <p:cNvPr id="231" name="Google Shape;231;p40"/>
          <p:cNvCxnSpPr/>
          <p:nvPr/>
        </p:nvCxnSpPr>
        <p:spPr>
          <a:xfrm>
            <a:off x="2377625" y="2529575"/>
            <a:ext cx="9000" cy="51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40"/>
          <p:cNvCxnSpPr/>
          <p:nvPr/>
        </p:nvCxnSpPr>
        <p:spPr>
          <a:xfrm>
            <a:off x="2377625" y="3584750"/>
            <a:ext cx="9000" cy="51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“Hello World” </a:t>
            </a:r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00" y="1496675"/>
            <a:ext cx="5542601" cy="326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Operating Systems Structure</a:t>
            </a:r>
            <a:endParaRPr/>
          </a:p>
        </p:txBody>
      </p:sp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What an OS looks like from the inside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Monolithic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Microkernel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…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Hybrids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Monolithic OS</a:t>
            </a:r>
            <a:endParaRPr/>
          </a:p>
        </p:txBody>
      </p:sp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628650" y="1268050"/>
            <a:ext cx="75858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" sz="2380"/>
              <a:t>Entire OS runs as a single program in kernel mode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" sz="2380"/>
              <a:t>Collection of procedures linked together into a single large executable binary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" sz="2040"/>
              <a:t>Every function can call the other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" sz="2040"/>
              <a:t>Very performant</a:t>
            </a:r>
            <a:endParaRPr/>
          </a:p>
        </p:txBody>
      </p:sp>
      <p:sp>
        <p:nvSpPr>
          <p:cNvPr id="251" name="Google Shape;251;p43"/>
          <p:cNvSpPr txBox="1"/>
          <p:nvPr/>
        </p:nvSpPr>
        <p:spPr>
          <a:xfrm>
            <a:off x="4671900" y="2202350"/>
            <a:ext cx="35391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"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Crash affects everything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"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understand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43"/>
          <p:cNvGrpSpPr/>
          <p:nvPr/>
        </p:nvGrpSpPr>
        <p:grpSpPr>
          <a:xfrm>
            <a:off x="1770373" y="2895100"/>
            <a:ext cx="7373619" cy="2248402"/>
            <a:chOff x="1187723" y="2810650"/>
            <a:chExt cx="7373619" cy="2248402"/>
          </a:xfrm>
        </p:grpSpPr>
        <p:grpSp>
          <p:nvGrpSpPr>
            <p:cNvPr id="253" name="Google Shape;253;p43"/>
            <p:cNvGrpSpPr/>
            <p:nvPr/>
          </p:nvGrpSpPr>
          <p:grpSpPr>
            <a:xfrm>
              <a:off x="2197712" y="3056725"/>
              <a:ext cx="4748700" cy="2002177"/>
              <a:chOff x="7507131" y="3642452"/>
              <a:chExt cx="4748700" cy="2669569"/>
            </a:xfrm>
          </p:grpSpPr>
          <p:sp>
            <p:nvSpPr>
              <p:cNvPr id="254" name="Google Shape;254;p43"/>
              <p:cNvSpPr/>
              <p:nvPr/>
            </p:nvSpPr>
            <p:spPr>
              <a:xfrm>
                <a:off x="7507131" y="4300221"/>
                <a:ext cx="4748700" cy="2011800"/>
              </a:xfrm>
              <a:prstGeom prst="rect">
                <a:avLst/>
              </a:prstGeom>
              <a:solidFill>
                <a:srgbClr val="7F7F7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5" name="Google Shape;255;p43"/>
              <p:cNvGrpSpPr/>
              <p:nvPr/>
            </p:nvGrpSpPr>
            <p:grpSpPr>
              <a:xfrm>
                <a:off x="10348276" y="5661758"/>
                <a:ext cx="1290717" cy="488700"/>
                <a:chOff x="10456918" y="5720005"/>
                <a:chExt cx="1290717" cy="488700"/>
              </a:xfrm>
            </p:grpSpPr>
            <p:sp>
              <p:nvSpPr>
                <p:cNvPr id="256" name="Google Shape;256;p43"/>
                <p:cNvSpPr/>
                <p:nvPr/>
              </p:nvSpPr>
              <p:spPr>
                <a:xfrm>
                  <a:off x="10456918" y="5720005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Clock</a:t>
                  </a:r>
                  <a:endParaRPr/>
                </a:p>
              </p:txBody>
            </p:sp>
            <p:sp>
              <p:nvSpPr>
                <p:cNvPr id="257" name="Google Shape;257;p43"/>
                <p:cNvSpPr/>
                <p:nvPr/>
              </p:nvSpPr>
              <p:spPr>
                <a:xfrm>
                  <a:off x="11234935" y="5720005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Sys</a:t>
                  </a:r>
                  <a:endParaRPr/>
                </a:p>
              </p:txBody>
            </p:sp>
          </p:grpSp>
          <p:grpSp>
            <p:nvGrpSpPr>
              <p:cNvPr id="258" name="Google Shape;258;p43"/>
              <p:cNvGrpSpPr/>
              <p:nvPr/>
            </p:nvGrpSpPr>
            <p:grpSpPr>
              <a:xfrm>
                <a:off x="8107455" y="4457743"/>
                <a:ext cx="3514581" cy="489294"/>
                <a:chOff x="8216097" y="4300221"/>
                <a:chExt cx="3514581" cy="489294"/>
              </a:xfrm>
            </p:grpSpPr>
            <p:sp>
              <p:nvSpPr>
                <p:cNvPr id="259" name="Google Shape;259;p43"/>
                <p:cNvSpPr/>
                <p:nvPr/>
              </p:nvSpPr>
              <p:spPr>
                <a:xfrm>
                  <a:off x="8216097" y="4300815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FS</a:t>
                  </a:r>
                  <a:endParaRPr/>
                </a:p>
              </p:txBody>
            </p:sp>
            <p:sp>
              <p:nvSpPr>
                <p:cNvPr id="260" name="Google Shape;260;p43"/>
                <p:cNvSpPr/>
                <p:nvPr/>
              </p:nvSpPr>
              <p:spPr>
                <a:xfrm>
                  <a:off x="9098607" y="4300815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Proc.</a:t>
                  </a:r>
                  <a:endParaRPr/>
                </a:p>
              </p:txBody>
            </p:sp>
            <p:sp>
              <p:nvSpPr>
                <p:cNvPr id="261" name="Google Shape;261;p43"/>
                <p:cNvSpPr/>
                <p:nvPr/>
              </p:nvSpPr>
              <p:spPr>
                <a:xfrm>
                  <a:off x="9974962" y="4300815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5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Reinc.</a:t>
                  </a:r>
                  <a:endParaRPr/>
                </a:p>
              </p:txBody>
            </p:sp>
            <p:sp>
              <p:nvSpPr>
                <p:cNvPr id="262" name="Google Shape;262;p43"/>
                <p:cNvSpPr/>
                <p:nvPr/>
              </p:nvSpPr>
              <p:spPr>
                <a:xfrm>
                  <a:off x="11217978" y="4300221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Other</a:t>
                  </a:r>
                  <a:endParaRPr/>
                </a:p>
              </p:txBody>
            </p:sp>
            <p:sp>
              <p:nvSpPr>
                <p:cNvPr id="263" name="Google Shape;263;p43"/>
                <p:cNvSpPr txBox="1"/>
                <p:nvPr/>
              </p:nvSpPr>
              <p:spPr>
                <a:xfrm>
                  <a:off x="10679635" y="4419686"/>
                  <a:ext cx="343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…</a:t>
                  </a:r>
                  <a:endParaRPr/>
                </a:p>
              </p:txBody>
            </p:sp>
          </p:grpSp>
          <p:grpSp>
            <p:nvGrpSpPr>
              <p:cNvPr id="264" name="Google Shape;264;p43"/>
              <p:cNvGrpSpPr/>
              <p:nvPr/>
            </p:nvGrpSpPr>
            <p:grpSpPr>
              <a:xfrm>
                <a:off x="7700751" y="5060509"/>
                <a:ext cx="4367230" cy="488700"/>
                <a:chOff x="7809393" y="5024870"/>
                <a:chExt cx="4367230" cy="488700"/>
              </a:xfrm>
            </p:grpSpPr>
            <p:sp>
              <p:nvSpPr>
                <p:cNvPr id="265" name="Google Shape;265;p43"/>
                <p:cNvSpPr/>
                <p:nvPr/>
              </p:nvSpPr>
              <p:spPr>
                <a:xfrm>
                  <a:off x="7809393" y="5024870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Disk</a:t>
                  </a:r>
                  <a:endParaRPr/>
                </a:p>
              </p:txBody>
            </p:sp>
            <p:sp>
              <p:nvSpPr>
                <p:cNvPr id="266" name="Google Shape;266;p43"/>
                <p:cNvSpPr/>
                <p:nvPr/>
              </p:nvSpPr>
              <p:spPr>
                <a:xfrm>
                  <a:off x="8691902" y="5024870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TTY</a:t>
                  </a:r>
                  <a:endParaRPr/>
                </a:p>
              </p:txBody>
            </p:sp>
            <p:sp>
              <p:nvSpPr>
                <p:cNvPr id="267" name="Google Shape;267;p43"/>
                <p:cNvSpPr/>
                <p:nvPr/>
              </p:nvSpPr>
              <p:spPr>
                <a:xfrm>
                  <a:off x="9574411" y="5024870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Netw</a:t>
                  </a:r>
                  <a:endParaRPr sz="13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43"/>
                <p:cNvSpPr/>
                <p:nvPr/>
              </p:nvSpPr>
              <p:spPr>
                <a:xfrm>
                  <a:off x="10456919" y="5024870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Print</a:t>
                  </a:r>
                  <a:endParaRPr/>
                </a:p>
              </p:txBody>
            </p:sp>
            <p:sp>
              <p:nvSpPr>
                <p:cNvPr id="269" name="Google Shape;269;p43"/>
                <p:cNvSpPr/>
                <p:nvPr/>
              </p:nvSpPr>
              <p:spPr>
                <a:xfrm>
                  <a:off x="11663923" y="5024870"/>
                  <a:ext cx="512700" cy="488700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Other</a:t>
                  </a:r>
                  <a:endParaRPr/>
                </a:p>
              </p:txBody>
            </p:sp>
            <p:sp>
              <p:nvSpPr>
                <p:cNvPr id="270" name="Google Shape;270;p43"/>
                <p:cNvSpPr txBox="1"/>
                <p:nvPr/>
              </p:nvSpPr>
              <p:spPr>
                <a:xfrm>
                  <a:off x="11145050" y="5091637"/>
                  <a:ext cx="343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…</a:t>
                  </a:r>
                  <a:endParaRPr/>
                </a:p>
              </p:txBody>
            </p:sp>
          </p:grpSp>
          <p:sp>
            <p:nvSpPr>
              <p:cNvPr id="271" name="Google Shape;271;p43"/>
              <p:cNvSpPr txBox="1"/>
              <p:nvPr/>
            </p:nvSpPr>
            <p:spPr>
              <a:xfrm>
                <a:off x="7638569" y="5707422"/>
                <a:ext cx="2467800" cy="49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Kernel, low level handles interrupts, processes, scheduling</a:t>
                </a:r>
                <a:endParaRPr/>
              </a:p>
            </p:txBody>
          </p:sp>
          <p:sp>
            <p:nvSpPr>
              <p:cNvPr id="272" name="Google Shape;272;p43"/>
              <p:cNvSpPr/>
              <p:nvPr/>
            </p:nvSpPr>
            <p:spPr>
              <a:xfrm>
                <a:off x="7700751" y="3642452"/>
                <a:ext cx="4367100" cy="6579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3"/>
              <p:cNvSpPr/>
              <p:nvPr/>
            </p:nvSpPr>
            <p:spPr>
              <a:xfrm>
                <a:off x="8105770" y="3719504"/>
                <a:ext cx="512700" cy="488700"/>
              </a:xfrm>
              <a:prstGeom prst="ellipse">
                <a:avLst/>
              </a:prstGeom>
              <a:solidFill>
                <a:srgbClr val="BFBFB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Shell</a:t>
                </a:r>
                <a:endParaRPr/>
              </a:p>
            </p:txBody>
          </p:sp>
          <p:sp>
            <p:nvSpPr>
              <p:cNvPr id="274" name="Google Shape;274;p43"/>
              <p:cNvSpPr/>
              <p:nvPr/>
            </p:nvSpPr>
            <p:spPr>
              <a:xfrm>
                <a:off x="9348027" y="3719504"/>
                <a:ext cx="512700" cy="488700"/>
              </a:xfrm>
              <a:prstGeom prst="ellipse">
                <a:avLst/>
              </a:prstGeom>
              <a:solidFill>
                <a:srgbClr val="BFBFB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Make</a:t>
                </a:r>
                <a:endParaRPr/>
              </a:p>
            </p:txBody>
          </p:sp>
          <p:sp>
            <p:nvSpPr>
              <p:cNvPr id="275" name="Google Shape;275;p43"/>
              <p:cNvSpPr/>
              <p:nvPr/>
            </p:nvSpPr>
            <p:spPr>
              <a:xfrm>
                <a:off x="10829256" y="3727579"/>
                <a:ext cx="512700" cy="488700"/>
              </a:xfrm>
              <a:prstGeom prst="ellipse">
                <a:avLst/>
              </a:prstGeom>
              <a:solidFill>
                <a:srgbClr val="BFBFB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Other</a:t>
                </a:r>
                <a:endParaRPr/>
              </a:p>
            </p:txBody>
          </p:sp>
          <p:sp>
            <p:nvSpPr>
              <p:cNvPr id="276" name="Google Shape;276;p43"/>
              <p:cNvSpPr txBox="1"/>
              <p:nvPr/>
            </p:nvSpPr>
            <p:spPr>
              <a:xfrm>
                <a:off x="10195870" y="3858628"/>
                <a:ext cx="343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</p:grpSp>
        <p:sp>
          <p:nvSpPr>
            <p:cNvPr id="277" name="Google Shape;277;p43"/>
            <p:cNvSpPr/>
            <p:nvPr/>
          </p:nvSpPr>
          <p:spPr>
            <a:xfrm>
              <a:off x="1873041" y="3550053"/>
              <a:ext cx="214200" cy="1509000"/>
            </a:xfrm>
            <a:prstGeom prst="leftBrace">
              <a:avLst>
                <a:gd fmla="val 43034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3"/>
            <p:cNvSpPr txBox="1"/>
            <p:nvPr/>
          </p:nvSpPr>
          <p:spPr>
            <a:xfrm>
              <a:off x="1187723" y="4094451"/>
              <a:ext cx="6528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Kernel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</a:t>
              </a:r>
              <a:endParaRPr/>
            </a:p>
          </p:txBody>
        </p:sp>
        <p:sp>
          <p:nvSpPr>
            <p:cNvPr id="279" name="Google Shape;279;p43"/>
            <p:cNvSpPr/>
            <p:nvPr/>
          </p:nvSpPr>
          <p:spPr>
            <a:xfrm>
              <a:off x="1873041" y="3056726"/>
              <a:ext cx="214200" cy="495900"/>
            </a:xfrm>
            <a:prstGeom prst="leftBrace">
              <a:avLst>
                <a:gd fmla="val 43034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3"/>
            <p:cNvSpPr txBox="1"/>
            <p:nvPr/>
          </p:nvSpPr>
          <p:spPr>
            <a:xfrm>
              <a:off x="1187723" y="3088697"/>
              <a:ext cx="6063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</a:t>
              </a:r>
              <a:endParaRPr/>
            </a:p>
          </p:txBody>
        </p:sp>
        <p:sp>
          <p:nvSpPr>
            <p:cNvPr id="281" name="Google Shape;281;p43"/>
            <p:cNvSpPr txBox="1"/>
            <p:nvPr/>
          </p:nvSpPr>
          <p:spPr>
            <a:xfrm>
              <a:off x="7163504" y="3169488"/>
              <a:ext cx="10122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 progs.</a:t>
              </a:r>
              <a:endParaRPr/>
            </a:p>
          </p:txBody>
        </p:sp>
        <p:sp>
          <p:nvSpPr>
            <p:cNvPr id="282" name="Google Shape;282;p43"/>
            <p:cNvSpPr txBox="1"/>
            <p:nvPr/>
          </p:nvSpPr>
          <p:spPr>
            <a:xfrm>
              <a:off x="7177442" y="4187246"/>
              <a:ext cx="6993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Drivers</a:t>
              </a:r>
              <a:endParaRPr/>
            </a:p>
          </p:txBody>
        </p:sp>
        <p:cxnSp>
          <p:nvCxnSpPr>
            <p:cNvPr id="283" name="Google Shape;283;p43"/>
            <p:cNvCxnSpPr/>
            <p:nvPr/>
          </p:nvCxnSpPr>
          <p:spPr>
            <a:xfrm flipH="1">
              <a:off x="6070313" y="2961748"/>
              <a:ext cx="718500" cy="248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84" name="Google Shape;284;p43"/>
            <p:cNvSpPr txBox="1"/>
            <p:nvPr/>
          </p:nvSpPr>
          <p:spPr>
            <a:xfrm>
              <a:off x="6758485" y="2810650"/>
              <a:ext cx="8982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Processes</a:t>
              </a:r>
              <a:endParaRPr/>
            </a:p>
          </p:txBody>
        </p:sp>
        <p:sp>
          <p:nvSpPr>
            <p:cNvPr id="285" name="Google Shape;285;p43"/>
            <p:cNvSpPr txBox="1"/>
            <p:nvPr/>
          </p:nvSpPr>
          <p:spPr>
            <a:xfrm>
              <a:off x="7177442" y="3736075"/>
              <a:ext cx="13839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Servers/Services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Microkernels OS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628650" y="1369219"/>
            <a:ext cx="78867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Split the OS up into small, well-defined modules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only one of which runs in kernel mode (microkernel)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the rest run as relatively powerless ordinary user processes (a bug cannot crash the entire system)</a:t>
            </a:r>
            <a:endParaRPr/>
          </a:p>
        </p:txBody>
      </p:sp>
      <p:grpSp>
        <p:nvGrpSpPr>
          <p:cNvPr id="293" name="Google Shape;293;p44"/>
          <p:cNvGrpSpPr/>
          <p:nvPr/>
        </p:nvGrpSpPr>
        <p:grpSpPr>
          <a:xfrm>
            <a:off x="1289804" y="2887797"/>
            <a:ext cx="6555579" cy="2206553"/>
            <a:chOff x="951551" y="3369828"/>
            <a:chExt cx="6555579" cy="2942071"/>
          </a:xfrm>
        </p:grpSpPr>
        <p:pic>
          <p:nvPicPr>
            <p:cNvPr id="294" name="Google Shape;294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1211" y="3369828"/>
              <a:ext cx="6115919" cy="2942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44"/>
            <p:cNvSpPr/>
            <p:nvPr/>
          </p:nvSpPr>
          <p:spPr>
            <a:xfrm>
              <a:off x="1636869" y="5627648"/>
              <a:ext cx="214200" cy="639300"/>
            </a:xfrm>
            <a:prstGeom prst="leftBrace">
              <a:avLst>
                <a:gd fmla="val 43034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4"/>
            <p:cNvSpPr txBox="1"/>
            <p:nvPr/>
          </p:nvSpPr>
          <p:spPr>
            <a:xfrm>
              <a:off x="951551" y="5648536"/>
              <a:ext cx="65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Kernel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OS Concepts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5" y="1327650"/>
            <a:ext cx="5063202" cy="273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 b="9066" l="5130" r="16302" t="0"/>
          <a:stretch/>
        </p:blipFill>
        <p:spPr>
          <a:xfrm>
            <a:off x="5112775" y="791950"/>
            <a:ext cx="4031226" cy="36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7764875" y="4451325"/>
            <a:ext cx="13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Zybook Ch 1.3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Hybrid of Monolithic and Microkernel</a:t>
            </a:r>
            <a:endParaRPr/>
          </a:p>
        </p:txBody>
      </p:sp>
      <p:pic>
        <p:nvPicPr>
          <p:cNvPr descr="http://upload.wikimedia.org/wikipedia/commons/thumb/d/d0/OS-structure2.svg/1000px-OS-structure2.svg.png" id="302" name="Google Shape;3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7224" y="1774176"/>
            <a:ext cx="10527450" cy="26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What OS has what internals?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" sz="2170"/>
              <a:t>Monolithic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" sz="1860"/>
              <a:t>UNIX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" sz="1860"/>
              <a:t>Linux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" sz="1860"/>
              <a:t>Most BSD variants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" sz="1860"/>
              <a:t>…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" sz="2170"/>
              <a:t>Microkernel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" sz="1860"/>
              <a:t>MINIX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" sz="1860"/>
              <a:t>Mac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" sz="1860"/>
              <a:t>L4 family of kernels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" sz="1860"/>
              <a:t>…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t/>
            </a:r>
            <a:endParaRPr/>
          </a:p>
        </p:txBody>
      </p:sp>
      <p:sp>
        <p:nvSpPr>
          <p:cNvPr id="309" name="Google Shape;309;p4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170"/>
              <a:buChar char="•"/>
            </a:pPr>
            <a:r>
              <a:rPr lang="en" sz="2170"/>
              <a:t>Hybrids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60"/>
              <a:buChar char="•"/>
            </a:pPr>
            <a:r>
              <a:rPr lang="en" sz="1860"/>
              <a:t>Windows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60"/>
              <a:buChar char="•"/>
            </a:pPr>
            <a:r>
              <a:rPr lang="en" sz="1860"/>
              <a:t>Xnu/Darwin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60"/>
              <a:buChar char="•"/>
            </a:pPr>
            <a:r>
              <a:rPr lang="en" sz="1860"/>
              <a:t>DragonFly BSD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1860"/>
              <a:buChar char="•"/>
            </a:pPr>
            <a:r>
              <a:rPr lang="en" sz="1860"/>
              <a:t>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What else? (1)</a:t>
            </a:r>
            <a:endParaRPr/>
          </a:p>
        </p:txBody>
      </p:sp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107250" y="1369225"/>
            <a:ext cx="50274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Are not OSes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/>
              <a:t>They interface with the hardware (below)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/>
              <a:t>They provide an hardware interface (above)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Run OSes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/>
              <a:t>Linux, Windows, BSD, etc.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"/>
              <a:t>Unikernels (“libOS”, cf. exokernel)</a:t>
            </a:r>
            <a:endParaRPr/>
          </a:p>
        </p:txBody>
      </p:sp>
      <p:grpSp>
        <p:nvGrpSpPr>
          <p:cNvPr id="316" name="Google Shape;316;p47"/>
          <p:cNvGrpSpPr/>
          <p:nvPr/>
        </p:nvGrpSpPr>
        <p:grpSpPr>
          <a:xfrm>
            <a:off x="5134645" y="2668590"/>
            <a:ext cx="3880218" cy="1669680"/>
            <a:chOff x="1933736" y="5416681"/>
            <a:chExt cx="5192317" cy="2978911"/>
          </a:xfrm>
        </p:grpSpPr>
        <p:sp>
          <p:nvSpPr>
            <p:cNvPr id="317" name="Google Shape;317;p47"/>
            <p:cNvSpPr/>
            <p:nvPr/>
          </p:nvSpPr>
          <p:spPr>
            <a:xfrm>
              <a:off x="1933736" y="5416681"/>
              <a:ext cx="1718700" cy="760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1934370" y="7622792"/>
              <a:ext cx="5186700" cy="772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Hardware</a:t>
              </a: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1939353" y="7114847"/>
              <a:ext cx="5186700" cy="4266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Hypervisor</a:t>
              </a: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1934370" y="6270569"/>
              <a:ext cx="1718400" cy="772800"/>
            </a:xfrm>
            <a:prstGeom prst="roundRect">
              <a:avLst>
                <a:gd fmla="val 4745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Operating System</a:t>
              </a:r>
              <a:endParaRPr/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3752089" y="5416681"/>
              <a:ext cx="1670400" cy="760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3752714" y="6270569"/>
              <a:ext cx="1670100" cy="772800"/>
            </a:xfrm>
            <a:prstGeom prst="roundRect">
              <a:avLst>
                <a:gd fmla="val 4745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Operating System</a:t>
              </a: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5522683" y="5416681"/>
              <a:ext cx="1598400" cy="1626600"/>
            </a:xfrm>
            <a:prstGeom prst="roundRect">
              <a:avLst>
                <a:gd fmla="val 7796" name="adj"/>
              </a:avLst>
            </a:prstGeom>
            <a:solidFill>
              <a:srgbClr val="7030A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Unikernel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268575" y="1661275"/>
            <a:ext cx="82467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Virtual machines/hypervisors (e.g., VirtualBox, Xen)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What else? (2)</a:t>
            </a:r>
            <a:endParaRPr/>
          </a:p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Kernel-bypass solutions (e.g., DPDK, SPDK)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Are not OSes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/>
              <a:t>Interface with the OS and the hardware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Run part of OSes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/>
              <a:t>Mostly BSD</a:t>
            </a:r>
            <a:endParaRPr/>
          </a:p>
        </p:txBody>
      </p:sp>
      <p:sp>
        <p:nvSpPr>
          <p:cNvPr id="331" name="Google Shape;331;p48"/>
          <p:cNvSpPr/>
          <p:nvPr/>
        </p:nvSpPr>
        <p:spPr>
          <a:xfrm>
            <a:off x="4245157" y="3239979"/>
            <a:ext cx="1284300" cy="42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  <p:sp>
        <p:nvSpPr>
          <p:cNvPr id="332" name="Google Shape;332;p48"/>
          <p:cNvSpPr/>
          <p:nvPr/>
        </p:nvSpPr>
        <p:spPr>
          <a:xfrm>
            <a:off x="4245631" y="4476459"/>
            <a:ext cx="3876000" cy="433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/>
          </a:p>
        </p:txBody>
      </p:sp>
      <p:sp>
        <p:nvSpPr>
          <p:cNvPr id="333" name="Google Shape;333;p48"/>
          <p:cNvSpPr/>
          <p:nvPr/>
        </p:nvSpPr>
        <p:spPr>
          <a:xfrm>
            <a:off x="5604023" y="3239979"/>
            <a:ext cx="1248300" cy="42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  <p:sp>
        <p:nvSpPr>
          <p:cNvPr id="334" name="Google Shape;334;p48"/>
          <p:cNvSpPr/>
          <p:nvPr/>
        </p:nvSpPr>
        <p:spPr>
          <a:xfrm>
            <a:off x="4245630" y="3718566"/>
            <a:ext cx="3876036" cy="712368"/>
          </a:xfrm>
          <a:custGeom>
            <a:rect b="b" l="l" r="r" t="t"/>
            <a:pathLst>
              <a:path extrusionOk="0" h="949824" w="3876036">
                <a:moveTo>
                  <a:pt x="45069" y="0"/>
                </a:moveTo>
                <a:lnTo>
                  <a:pt x="2561551" y="0"/>
                </a:lnTo>
                <a:cubicBezTo>
                  <a:pt x="2586442" y="0"/>
                  <a:pt x="2606620" y="20178"/>
                  <a:pt x="2606620" y="45069"/>
                </a:cubicBezTo>
                <a:lnTo>
                  <a:pt x="2606620" y="628703"/>
                </a:lnTo>
                <a:lnTo>
                  <a:pt x="3860894" y="628703"/>
                </a:lnTo>
                <a:cubicBezTo>
                  <a:pt x="3869257" y="628703"/>
                  <a:pt x="3876036" y="635482"/>
                  <a:pt x="3876036" y="643845"/>
                </a:cubicBezTo>
                <a:lnTo>
                  <a:pt x="3876036" y="932681"/>
                </a:lnTo>
                <a:cubicBezTo>
                  <a:pt x="3876036" y="941044"/>
                  <a:pt x="3869257" y="947823"/>
                  <a:pt x="3860894" y="947823"/>
                </a:cubicBezTo>
                <a:lnTo>
                  <a:pt x="2571463" y="947823"/>
                </a:lnTo>
                <a:lnTo>
                  <a:pt x="2561551" y="949824"/>
                </a:lnTo>
                <a:lnTo>
                  <a:pt x="45069" y="949824"/>
                </a:lnTo>
                <a:cubicBezTo>
                  <a:pt x="20178" y="949824"/>
                  <a:pt x="0" y="929646"/>
                  <a:pt x="0" y="904755"/>
                </a:cubicBezTo>
                <a:lnTo>
                  <a:pt x="0" y="45069"/>
                </a:lnTo>
                <a:cubicBezTo>
                  <a:pt x="0" y="20178"/>
                  <a:pt x="20178" y="0"/>
                  <a:pt x="45069" y="0"/>
                </a:cubicBez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8"/>
          <p:cNvSpPr/>
          <p:nvPr/>
        </p:nvSpPr>
        <p:spPr>
          <a:xfrm>
            <a:off x="6926734" y="3239979"/>
            <a:ext cx="1194600" cy="888900"/>
          </a:xfrm>
          <a:prstGeom prst="roundRect">
            <a:avLst>
              <a:gd fmla="val 7796" name="adj"/>
            </a:avLst>
          </a:prstGeom>
          <a:solidFill>
            <a:srgbClr val="38562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Kernel bypass</a:t>
            </a:r>
            <a:endParaRPr/>
          </a:p>
        </p:txBody>
      </p:sp>
      <p:sp>
        <p:nvSpPr>
          <p:cNvPr id="336" name="Google Shape;336;p48"/>
          <p:cNvSpPr/>
          <p:nvPr/>
        </p:nvSpPr>
        <p:spPr>
          <a:xfrm>
            <a:off x="5529540" y="3836083"/>
            <a:ext cx="1223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</a:t>
            </a:r>
            <a:endParaRPr/>
          </a:p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And A Few Comments…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628650" y="1369225"/>
            <a:ext cx="5689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"/>
              <a:t>Microsoft isn't evil, they just make really crappy operating systems.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"/>
              <a:t>When you say, ‘I wrote a program that crashed Windows,’ people just stare at you blankly and say, ‘Hey, I got those with the system, for free!’</a:t>
            </a:r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7973" y="2328446"/>
            <a:ext cx="2425091" cy="15519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/>
        </p:nvSpPr>
        <p:spPr>
          <a:xfrm>
            <a:off x="6736550" y="3880431"/>
            <a:ext cx="149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Linus Torvalds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And a Few Photos</a:t>
            </a:r>
            <a:endParaRPr/>
          </a:p>
        </p:txBody>
      </p:sp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1" name="Google Shape;35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994" y="1671263"/>
            <a:ext cx="4081951" cy="23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0"/>
          <p:cNvSpPr txBox="1"/>
          <p:nvPr/>
        </p:nvSpPr>
        <p:spPr>
          <a:xfrm>
            <a:off x="1630937" y="4096566"/>
            <a:ext cx="588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Windows system crashed when Bill Gates gave a demo…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And a Few Photos (Cont.)</a:t>
            </a:r>
            <a:endParaRPr/>
          </a:p>
        </p:txBody>
      </p:sp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9" name="Google Shape;3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866" y="1268017"/>
            <a:ext cx="3832701" cy="306837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1"/>
          <p:cNvSpPr txBox="1"/>
          <p:nvPr/>
        </p:nvSpPr>
        <p:spPr>
          <a:xfrm>
            <a:off x="3433387" y="4717255"/>
            <a:ext cx="227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crash, crash big!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And a Few Photos (Cont.)</a:t>
            </a:r>
            <a:endParaRPr/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7" name="Google Shape;36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4114" y="1369219"/>
            <a:ext cx="3716829" cy="265868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2"/>
          <p:cNvSpPr/>
          <p:nvPr/>
        </p:nvSpPr>
        <p:spPr>
          <a:xfrm>
            <a:off x="2602358" y="4191813"/>
            <a:ext cx="399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Crash does not happen only to Windows!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210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30"/>
              <a:buChar char="●"/>
            </a:pPr>
            <a:r>
              <a:rPr lang="en" sz="1629">
                <a:solidFill>
                  <a:srgbClr val="000000"/>
                </a:solidFill>
              </a:rPr>
              <a:t>Monday</a:t>
            </a:r>
            <a:endParaRPr sz="1629">
              <a:solidFill>
                <a:srgbClr val="000000"/>
              </a:solidFill>
            </a:endParaRPr>
          </a:p>
          <a:p>
            <a:pPr indent="-332105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○"/>
            </a:pPr>
            <a:r>
              <a:rPr lang="en" sz="1290">
                <a:solidFill>
                  <a:srgbClr val="000000"/>
                </a:solidFill>
              </a:rPr>
              <a:t>No Zybooks readings and activities</a:t>
            </a:r>
            <a:endParaRPr sz="1290">
              <a:solidFill>
                <a:srgbClr val="000000"/>
              </a:solidFill>
            </a:endParaRPr>
          </a:p>
          <a:p>
            <a:pPr indent="-332105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○"/>
            </a:pPr>
            <a:r>
              <a:rPr lang="en" sz="1290">
                <a:solidFill>
                  <a:srgbClr val="000000"/>
                </a:solidFill>
              </a:rPr>
              <a:t>Install a VM </a:t>
            </a:r>
            <a:r>
              <a:rPr lang="en" sz="1290">
                <a:solidFill>
                  <a:srgbClr val="000000"/>
                </a:solidFill>
              </a:rPr>
              <a:t>hypervisor</a:t>
            </a:r>
            <a:r>
              <a:rPr lang="en" sz="1290">
                <a:solidFill>
                  <a:srgbClr val="000000"/>
                </a:solidFill>
              </a:rPr>
              <a:t> (Virtualbox suggested if you prefer not to pay)</a:t>
            </a:r>
            <a:endParaRPr sz="129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rgbClr val="000000"/>
              </a:solidFill>
            </a:endParaRPr>
          </a:p>
          <a:p>
            <a:pPr indent="-332105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30"/>
              <a:buChar char="●"/>
            </a:pPr>
            <a:r>
              <a:rPr lang="en" sz="1629">
                <a:solidFill>
                  <a:srgbClr val="000000"/>
                </a:solidFill>
              </a:rPr>
              <a:t>Wednesday</a:t>
            </a:r>
            <a:endParaRPr sz="1629">
              <a:solidFill>
                <a:srgbClr val="000000"/>
              </a:solidFill>
            </a:endParaRPr>
          </a:p>
          <a:p>
            <a:pPr indent="-332105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○"/>
            </a:pPr>
            <a:r>
              <a:rPr lang="en" sz="1290">
                <a:solidFill>
                  <a:srgbClr val="000000"/>
                </a:solidFill>
              </a:rPr>
              <a:t>Zybooks Ch 2.1 and 2.2</a:t>
            </a:r>
            <a:endParaRPr sz="1290">
              <a:solidFill>
                <a:srgbClr val="000000"/>
              </a:solidFill>
            </a:endParaRPr>
          </a:p>
          <a:p>
            <a:pPr indent="-332105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○"/>
            </a:pPr>
            <a:r>
              <a:rPr lang="en" sz="1290">
                <a:solidFill>
                  <a:srgbClr val="000000"/>
                </a:solidFill>
              </a:rPr>
              <a:t>Zybooks assignment: 3-Introduction-of-processes (will release after this lecture)</a:t>
            </a:r>
            <a:endParaRPr sz="129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rgbClr val="000000"/>
              </a:solidFill>
            </a:endParaRPr>
          </a:p>
          <a:p>
            <a:pPr indent="-332105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30"/>
              <a:buChar char="●"/>
            </a:pPr>
            <a:r>
              <a:rPr lang="en" sz="1629">
                <a:solidFill>
                  <a:srgbClr val="000000"/>
                </a:solidFill>
              </a:rPr>
              <a:t> Friday</a:t>
            </a:r>
            <a:endParaRPr sz="1629">
              <a:solidFill>
                <a:srgbClr val="000000"/>
              </a:solidFill>
            </a:endParaRPr>
          </a:p>
          <a:p>
            <a:pPr indent="-332105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○"/>
            </a:pPr>
            <a:r>
              <a:rPr lang="en" sz="1290">
                <a:solidFill>
                  <a:srgbClr val="000000"/>
                </a:solidFill>
              </a:rPr>
              <a:t>Zybooks Ch 2.1 and 2.2</a:t>
            </a:r>
            <a:endParaRPr sz="1290">
              <a:solidFill>
                <a:srgbClr val="000000"/>
              </a:solidFill>
            </a:endParaRPr>
          </a:p>
          <a:p>
            <a:pPr indent="-332105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○"/>
            </a:pPr>
            <a:r>
              <a:rPr lang="en" sz="1290">
                <a:solidFill>
                  <a:srgbClr val="000000"/>
                </a:solidFill>
              </a:rPr>
              <a:t>Zybooks assignment: 4-process-management </a:t>
            </a:r>
            <a:r>
              <a:rPr lang="en" sz="1290">
                <a:solidFill>
                  <a:schemeClr val="dk1"/>
                </a:solidFill>
              </a:rPr>
              <a:t>(will release after this lecture)</a:t>
            </a:r>
            <a:endParaRPr sz="129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>
              <a:solidFill>
                <a:srgbClr val="000000"/>
              </a:solidFill>
            </a:endParaRPr>
          </a:p>
        </p:txBody>
      </p:sp>
      <p:sp>
        <p:nvSpPr>
          <p:cNvPr id="375" name="Google Shape;375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TODOs </a:t>
            </a:r>
            <a:r>
              <a:rPr lang="en">
                <a:solidFill>
                  <a:srgbClr val="FF0000"/>
                </a:solidFill>
              </a:rPr>
              <a:t>Next Week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Processes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26" y="1268050"/>
            <a:ext cx="6060123" cy="32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50" y="1369225"/>
            <a:ext cx="4188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Range of valid addresses in memory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A list of memory locations that can be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"/>
              <a:t>read</a:t>
            </a:r>
            <a:r>
              <a:rPr lang="en"/>
              <a:t> and/or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"/>
              <a:t>written</a:t>
            </a:r>
            <a:r>
              <a:rPr lang="en"/>
              <a:t> and/or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"/>
              <a:t>executed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Address Spaces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750" y="1442450"/>
            <a:ext cx="4787399" cy="25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Files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268045"/>
            <a:ext cx="7270463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File Hierarchy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75" y="1338295"/>
            <a:ext cx="6312278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Files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628650" y="12168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“Everything is a file”: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Hardware devices are abstracted as files: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Block special files, e.g., disk:</a:t>
            </a:r>
            <a:endParaRPr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brw-rw---- 1 root root 8, 2 Dec 4 18:04 /dev/sda2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-342900" lvl="2" marL="1371600" rtl="0" algn="l">
              <a:spcBef>
                <a:spcPts val="50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Character special files, e.g., serial port:</a:t>
            </a:r>
            <a:endParaRPr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crw-rw---- 1 root root 4,64 Dec 4 18:04 /dev/ttyS0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Other special files: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symbolic links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named/anonymous FIFOs (sockets/pipes)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“Everything is a file descriptor”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Pipes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628650" y="11406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Pseudo files allowing for multiple processes to communicate over a FIFO channel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to be set up in advance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Looks like a “normal” file to read and write from/to running processes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200" y="3387251"/>
            <a:ext cx="3997925" cy="14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Input/Output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Keyboard, monitor, printer, 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OS manages these devices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IO Subsystem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Device Drivers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